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1" r:id="rId4"/>
    <p:sldId id="293" r:id="rId5"/>
    <p:sldId id="282" r:id="rId6"/>
    <p:sldId id="272" r:id="rId7"/>
    <p:sldId id="257" r:id="rId8"/>
    <p:sldId id="258" r:id="rId9"/>
    <p:sldId id="259" r:id="rId10"/>
    <p:sldId id="260" r:id="rId11"/>
    <p:sldId id="261" r:id="rId12"/>
    <p:sldId id="262" r:id="rId13"/>
    <p:sldId id="263" r:id="rId14"/>
    <p:sldId id="264" r:id="rId15"/>
    <p:sldId id="294" r:id="rId16"/>
    <p:sldId id="278" r:id="rId17"/>
    <p:sldId id="273" r:id="rId18"/>
    <p:sldId id="283" r:id="rId19"/>
    <p:sldId id="274" r:id="rId20"/>
    <p:sldId id="284" r:id="rId21"/>
    <p:sldId id="275" r:id="rId22"/>
    <p:sldId id="285" r:id="rId23"/>
    <p:sldId id="276" r:id="rId24"/>
    <p:sldId id="286" r:id="rId25"/>
    <p:sldId id="265" r:id="rId26"/>
    <p:sldId id="287" r:id="rId27"/>
    <p:sldId id="266" r:id="rId28"/>
    <p:sldId id="288" r:id="rId29"/>
    <p:sldId id="279" r:id="rId30"/>
    <p:sldId id="267" r:id="rId31"/>
    <p:sldId id="289" r:id="rId32"/>
    <p:sldId id="268" r:id="rId33"/>
    <p:sldId id="290" r:id="rId34"/>
    <p:sldId id="269" r:id="rId35"/>
    <p:sldId id="291" r:id="rId36"/>
    <p:sldId id="270" r:id="rId37"/>
    <p:sldId id="292" r:id="rId38"/>
    <p:sldId id="27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604"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5D2682-8D65-46DD-ACCF-E323DD36B2A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283428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5D2682-8D65-46DD-ACCF-E323DD36B2A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63109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5D2682-8D65-46DD-ACCF-E323DD36B2A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218114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5D2682-8D65-46DD-ACCF-E323DD36B2A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247443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5D2682-8D65-46DD-ACCF-E323DD36B2A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188063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5D2682-8D65-46DD-ACCF-E323DD36B2A9}"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212987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5D2682-8D65-46DD-ACCF-E323DD36B2A9}"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248337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5D2682-8D65-46DD-ACCF-E323DD36B2A9}"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190324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D2682-8D65-46DD-ACCF-E323DD36B2A9}"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50294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D2682-8D65-46DD-ACCF-E323DD36B2A9}"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349164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D2682-8D65-46DD-ACCF-E323DD36B2A9}"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2ABE2-CDA2-45D0-AE38-E8AB360AE1D1}" type="slidenum">
              <a:rPr lang="en-US" smtClean="0"/>
              <a:t>‹#›</a:t>
            </a:fld>
            <a:endParaRPr lang="en-US"/>
          </a:p>
        </p:txBody>
      </p:sp>
    </p:spTree>
    <p:extLst>
      <p:ext uri="{BB962C8B-B14F-4D97-AF65-F5344CB8AC3E}">
        <p14:creationId xmlns:p14="http://schemas.microsoft.com/office/powerpoint/2010/main" val="401767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D2682-8D65-46DD-ACCF-E323DD36B2A9}" type="datetimeFigureOut">
              <a:rPr lang="en-US" smtClean="0"/>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2ABE2-CDA2-45D0-AE38-E8AB360AE1D1}" type="slidenum">
              <a:rPr lang="en-US" smtClean="0"/>
              <a:t>‹#›</a:t>
            </a:fld>
            <a:endParaRPr lang="en-US"/>
          </a:p>
        </p:txBody>
      </p:sp>
    </p:spTree>
    <p:extLst>
      <p:ext uri="{BB962C8B-B14F-4D97-AF65-F5344CB8AC3E}">
        <p14:creationId xmlns:p14="http://schemas.microsoft.com/office/powerpoint/2010/main" val="379413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Line Calls and Out of Bounds</a:t>
            </a:r>
            <a:endParaRPr lang="en-US" dirty="0"/>
          </a:p>
        </p:txBody>
      </p:sp>
      <p:sp>
        <p:nvSpPr>
          <p:cNvPr id="3" name="Subtitle 2"/>
          <p:cNvSpPr>
            <a:spLocks noGrp="1"/>
          </p:cNvSpPr>
          <p:nvPr>
            <p:ph type="subTitle" idx="1"/>
          </p:nvPr>
        </p:nvSpPr>
        <p:spPr>
          <a:xfrm>
            <a:off x="0" y="3886200"/>
            <a:ext cx="9144000" cy="2971800"/>
          </a:xfrm>
        </p:spPr>
        <p:txBody>
          <a:bodyPr>
            <a:normAutofit/>
          </a:bodyPr>
          <a:lstStyle/>
          <a:p>
            <a:endParaRPr lang="en-US" dirty="0" smtClean="0">
              <a:solidFill>
                <a:schemeClr val="tx1"/>
              </a:solidFill>
            </a:endParaRPr>
          </a:p>
        </p:txBody>
      </p:sp>
    </p:spTree>
    <p:extLst>
      <p:ext uri="{BB962C8B-B14F-4D97-AF65-F5344CB8AC3E}">
        <p14:creationId xmlns:p14="http://schemas.microsoft.com/office/powerpoint/2010/main" val="508679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Inbounds – Continue action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3124200" y="27432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28971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Inbounds – Continue action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4953000" y="4942582"/>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10193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Inbounds – Continue action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4800600" y="46482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28828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Inbounds – Continue action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5486400" y="48006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314598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 of bounds – Blow the whistle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5562600" y="47244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139150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heading back inbounds</a:t>
            </a:r>
            <a:endParaRPr lang="en-US" dirty="0"/>
          </a:p>
        </p:txBody>
      </p:sp>
      <p:sp>
        <p:nvSpPr>
          <p:cNvPr id="3" name="Content Placeholder 2"/>
          <p:cNvSpPr>
            <a:spLocks noGrp="1"/>
          </p:cNvSpPr>
          <p:nvPr>
            <p:ph idx="1"/>
          </p:nvPr>
        </p:nvSpPr>
        <p:spPr/>
        <p:txBody>
          <a:bodyPr>
            <a:noAutofit/>
          </a:bodyPr>
          <a:lstStyle/>
          <a:p>
            <a:r>
              <a:rPr lang="en-US" sz="3600" dirty="0" smtClean="0"/>
              <a:t>Nowhere does the rules nor the casebook say that if the action is turning back inbounds that action should continue.  If they are out of bounds, blow the whistle and restart in the center of the mat regardless of where the momentum might take them.</a:t>
            </a:r>
            <a:endParaRPr lang="en-US" sz="3600" dirty="0"/>
          </a:p>
        </p:txBody>
      </p:sp>
    </p:spTree>
    <p:extLst>
      <p:ext uri="{BB962C8B-B14F-4D97-AF65-F5344CB8AC3E}">
        <p14:creationId xmlns:p14="http://schemas.microsoft.com/office/powerpoint/2010/main" val="3494661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Edge of mat calls</a:t>
            </a:r>
            <a:br>
              <a:rPr lang="en-US" dirty="0" smtClean="0"/>
            </a:br>
            <a:r>
              <a:rPr lang="en-US" dirty="0" smtClean="0"/>
              <a:t>Are these takedowns or not?</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97536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981200"/>
            <a:ext cx="6034617" cy="4525963"/>
          </a:xfrm>
        </p:spPr>
      </p:pic>
      <p:sp>
        <p:nvSpPr>
          <p:cNvPr id="6" name="Title 1"/>
          <p:cNvSpPr txBox="1">
            <a:spLocks/>
          </p:cNvSpPr>
          <p:nvPr/>
        </p:nvSpPr>
        <p:spPr>
          <a:xfrm>
            <a:off x="4572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7" name="TextBox 6"/>
          <p:cNvSpPr txBox="1"/>
          <p:nvPr/>
        </p:nvSpPr>
        <p:spPr>
          <a:xfrm>
            <a:off x="1600200" y="5410200"/>
            <a:ext cx="2438400" cy="1077218"/>
          </a:xfrm>
          <a:prstGeom prst="rect">
            <a:avLst/>
          </a:prstGeom>
          <a:noFill/>
        </p:spPr>
        <p:txBody>
          <a:bodyPr wrap="square" rtlCol="0">
            <a:spAutoFit/>
          </a:bodyPr>
          <a:lstStyle/>
          <a:p>
            <a:pPr algn="ctr"/>
            <a:r>
              <a:rPr lang="en-US" sz="3200" dirty="0" smtClean="0">
                <a:solidFill>
                  <a:schemeClr val="bg1"/>
                </a:solidFill>
              </a:rPr>
              <a:t>Out of bounds area</a:t>
            </a:r>
            <a:endParaRPr lang="en-US" sz="3200" dirty="0">
              <a:solidFill>
                <a:schemeClr val="bg1"/>
              </a:solidFill>
            </a:endParaRPr>
          </a:p>
        </p:txBody>
      </p:sp>
      <p:sp>
        <p:nvSpPr>
          <p:cNvPr id="3" name="Title 2"/>
          <p:cNvSpPr>
            <a:spLocks noGrp="1"/>
          </p:cNvSpPr>
          <p:nvPr>
            <p:ph type="title"/>
          </p:nvPr>
        </p:nvSpPr>
        <p:spPr/>
        <p:txBody>
          <a:bodyPr/>
          <a:lstStyle/>
          <a:p>
            <a:r>
              <a:rPr lang="en-US" dirty="0" smtClean="0"/>
              <a:t>Takedown or not?</a:t>
            </a:r>
            <a:endParaRPr lang="en-US" dirty="0"/>
          </a:p>
        </p:txBody>
      </p:sp>
    </p:spTree>
    <p:extLst>
      <p:ext uri="{BB962C8B-B14F-4D97-AF65-F5344CB8AC3E}">
        <p14:creationId xmlns:p14="http://schemas.microsoft.com/office/powerpoint/2010/main" val="35543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TAKEDOWN</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0878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505200"/>
            <a:ext cx="3977217" cy="29829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505200"/>
            <a:ext cx="3962400" cy="2971800"/>
          </a:xfrm>
          <a:prstGeom prst="rect">
            <a:avLst/>
          </a:prstGeom>
        </p:spPr>
      </p:pic>
      <p:sp>
        <p:nvSpPr>
          <p:cNvPr id="6" name="TextBox 5"/>
          <p:cNvSpPr txBox="1"/>
          <p:nvPr/>
        </p:nvSpPr>
        <p:spPr>
          <a:xfrm>
            <a:off x="228600" y="2209800"/>
            <a:ext cx="8686800" cy="369332"/>
          </a:xfrm>
          <a:prstGeom prst="rect">
            <a:avLst/>
          </a:prstGeom>
          <a:noFill/>
        </p:spPr>
        <p:txBody>
          <a:bodyPr wrap="square" rtlCol="0">
            <a:spAutoFit/>
          </a:bodyPr>
          <a:lstStyle/>
          <a:p>
            <a:endParaRPr lang="en-US" dirty="0"/>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feet immediately drop down inbounds or on the line</a:t>
            </a:r>
            <a:endParaRPr lang="en-US" dirty="0"/>
          </a:p>
        </p:txBody>
      </p:sp>
      <p:sp>
        <p:nvSpPr>
          <p:cNvPr id="8" name="Title 1"/>
          <p:cNvSpPr txBox="1">
            <a:spLocks/>
          </p:cNvSpPr>
          <p:nvPr/>
        </p:nvSpPr>
        <p:spPr>
          <a:xfrm>
            <a:off x="457200" y="1066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Takedown or not?</a:t>
            </a:r>
            <a:endParaRPr lang="en-US" dirty="0"/>
          </a:p>
        </p:txBody>
      </p:sp>
      <p:sp>
        <p:nvSpPr>
          <p:cNvPr id="9" name="TextBox 8"/>
          <p:cNvSpPr txBox="1"/>
          <p:nvPr/>
        </p:nvSpPr>
        <p:spPr>
          <a:xfrm>
            <a:off x="304800" y="6076890"/>
            <a:ext cx="2438400" cy="400110"/>
          </a:xfrm>
          <a:prstGeom prst="rect">
            <a:avLst/>
          </a:prstGeom>
          <a:noFill/>
        </p:spPr>
        <p:txBody>
          <a:bodyPr wrap="square" rtlCol="0">
            <a:spAutoFit/>
          </a:bodyPr>
          <a:lstStyle/>
          <a:p>
            <a:pPr algn="ctr"/>
            <a:r>
              <a:rPr lang="en-US" sz="2000" dirty="0" smtClean="0">
                <a:solidFill>
                  <a:schemeClr val="bg1"/>
                </a:solidFill>
              </a:rPr>
              <a:t>Out of bounds area</a:t>
            </a:r>
            <a:endParaRPr lang="en-US" sz="2000" dirty="0">
              <a:solidFill>
                <a:schemeClr val="bg1"/>
              </a:solidFill>
            </a:endParaRPr>
          </a:p>
        </p:txBody>
      </p:sp>
      <p:sp>
        <p:nvSpPr>
          <p:cNvPr id="10" name="TextBox 9"/>
          <p:cNvSpPr txBox="1"/>
          <p:nvPr/>
        </p:nvSpPr>
        <p:spPr>
          <a:xfrm>
            <a:off x="4953000" y="6076890"/>
            <a:ext cx="2438400" cy="400110"/>
          </a:xfrm>
          <a:prstGeom prst="rect">
            <a:avLst/>
          </a:prstGeom>
          <a:noFill/>
        </p:spPr>
        <p:txBody>
          <a:bodyPr wrap="square" rtlCol="0">
            <a:spAutoFit/>
          </a:bodyPr>
          <a:lstStyle/>
          <a:p>
            <a:pPr algn="ctr"/>
            <a:r>
              <a:rPr lang="en-US" sz="2000" dirty="0" smtClean="0">
                <a:solidFill>
                  <a:schemeClr val="bg1"/>
                </a:solidFill>
              </a:rPr>
              <a:t>Out of bounds area</a:t>
            </a:r>
            <a:endParaRPr lang="en-US" sz="2000" dirty="0">
              <a:solidFill>
                <a:schemeClr val="bg1"/>
              </a:solidFill>
            </a:endParaRPr>
          </a:p>
        </p:txBody>
      </p:sp>
    </p:spTree>
    <p:extLst>
      <p:ext uri="{BB962C8B-B14F-4D97-AF65-F5344CB8AC3E}">
        <p14:creationId xmlns:p14="http://schemas.microsoft.com/office/powerpoint/2010/main" val="34277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p:txBody>
          <a:bodyPr/>
          <a:lstStyle/>
          <a:p>
            <a:r>
              <a:rPr lang="en-US" dirty="0" smtClean="0"/>
              <a:t>2-1-3 – The wrestling area shall be marked on the mat by painted lines, 2 in inches wide, which are </a:t>
            </a:r>
            <a:r>
              <a:rPr lang="en-US" dirty="0" smtClean="0">
                <a:solidFill>
                  <a:srgbClr val="C00000"/>
                </a:solidFill>
              </a:rPr>
              <a:t>inbounds</a:t>
            </a:r>
            <a:r>
              <a:rPr lang="en-US" dirty="0" smtClean="0"/>
              <a:t>. </a:t>
            </a:r>
          </a:p>
          <a:p>
            <a:r>
              <a:rPr lang="en-US" dirty="0" smtClean="0"/>
              <a:t>5-15-1 – Contestants are considered inbounds if the supporting parts or either wrestler are inside </a:t>
            </a:r>
            <a:r>
              <a:rPr lang="en-US" dirty="0" smtClean="0">
                <a:solidFill>
                  <a:srgbClr val="C00000"/>
                </a:solidFill>
              </a:rPr>
              <a:t>or on</a:t>
            </a:r>
            <a:r>
              <a:rPr lang="en-US" dirty="0" smtClean="0"/>
              <a:t> the boundary lines. </a:t>
            </a:r>
            <a:endParaRPr lang="en-US" dirty="0"/>
          </a:p>
        </p:txBody>
      </p:sp>
    </p:spTree>
    <p:extLst>
      <p:ext uri="{BB962C8B-B14F-4D97-AF65-F5344CB8AC3E}">
        <p14:creationId xmlns:p14="http://schemas.microsoft.com/office/powerpoint/2010/main" val="1269436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TAKEDOWN</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8559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81200"/>
            <a:ext cx="6034617" cy="4525963"/>
          </a:xfrm>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Only one supporting point inbounds</a:t>
            </a:r>
            <a:endParaRPr lang="en-US" dirty="0"/>
          </a:p>
        </p:txBody>
      </p:sp>
      <p:sp>
        <p:nvSpPr>
          <p:cNvPr id="6" name="Title 1"/>
          <p:cNvSpPr txBox="1">
            <a:spLocks/>
          </p:cNvSpPr>
          <p:nvPr/>
        </p:nvSpPr>
        <p:spPr>
          <a:xfrm>
            <a:off x="4572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Takedown or not?</a:t>
            </a:r>
            <a:endParaRPr lang="en-US" dirty="0"/>
          </a:p>
        </p:txBody>
      </p:sp>
      <p:sp>
        <p:nvSpPr>
          <p:cNvPr id="7" name="TextBox 6"/>
          <p:cNvSpPr txBox="1"/>
          <p:nvPr/>
        </p:nvSpPr>
        <p:spPr>
          <a:xfrm>
            <a:off x="5486400" y="54102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41324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TAKEDOWN</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23649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905000"/>
            <a:ext cx="6034617" cy="4525963"/>
          </a:xfrm>
        </p:spPr>
      </p:pic>
      <p:sp>
        <p:nvSpPr>
          <p:cNvPr id="5" name="Title 1"/>
          <p:cNvSpPr>
            <a:spLocks noGrp="1"/>
          </p:cNvSpPr>
          <p:nvPr>
            <p:ph type="title"/>
          </p:nvPr>
        </p:nvSpPr>
        <p:spPr>
          <a:xfrm>
            <a:off x="457200" y="274638"/>
            <a:ext cx="8229600" cy="1143000"/>
          </a:xfrm>
        </p:spPr>
        <p:txBody>
          <a:bodyPr>
            <a:normAutofit/>
          </a:bodyPr>
          <a:lstStyle/>
          <a:p>
            <a:r>
              <a:rPr lang="en-US" dirty="0" smtClean="0"/>
              <a:t>Two feet inbounds or on the line</a:t>
            </a:r>
            <a:endParaRPr lang="en-US" dirty="0"/>
          </a:p>
        </p:txBody>
      </p:sp>
      <p:sp>
        <p:nvSpPr>
          <p:cNvPr id="6" name="Title 1"/>
          <p:cNvSpPr txBox="1">
            <a:spLocks/>
          </p:cNvSpPr>
          <p:nvPr/>
        </p:nvSpPr>
        <p:spPr>
          <a:xfrm>
            <a:off x="4572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Takedown or not?</a:t>
            </a:r>
            <a:endParaRPr lang="en-US" dirty="0"/>
          </a:p>
        </p:txBody>
      </p:sp>
      <p:sp>
        <p:nvSpPr>
          <p:cNvPr id="2" name="Rectangle 1"/>
          <p:cNvSpPr/>
          <p:nvPr/>
        </p:nvSpPr>
        <p:spPr>
          <a:xfrm>
            <a:off x="2362200" y="2886909"/>
            <a:ext cx="1752600" cy="1077218"/>
          </a:xfrm>
          <a:prstGeom prst="rect">
            <a:avLst/>
          </a:prstGeom>
        </p:spPr>
        <p:txBody>
          <a:bodyPr wrap="square">
            <a:spAutoFit/>
          </a:bodyPr>
          <a:lstStyle/>
          <a:p>
            <a:pPr lvl="0" algn="ctr"/>
            <a:r>
              <a:rPr lang="en-US" sz="3200" dirty="0">
                <a:solidFill>
                  <a:prstClr val="white"/>
                </a:solidFill>
              </a:rPr>
              <a:t>Inbounds area</a:t>
            </a:r>
          </a:p>
        </p:txBody>
      </p:sp>
    </p:spTree>
    <p:extLst>
      <p:ext uri="{BB962C8B-B14F-4D97-AF65-F5344CB8AC3E}">
        <p14:creationId xmlns:p14="http://schemas.microsoft.com/office/powerpoint/2010/main" val="19369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TAKEDOWN</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56237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027237"/>
            <a:ext cx="6034617" cy="4525963"/>
          </a:xfrm>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Right foot touching out of bounds</a:t>
            </a:r>
            <a:endParaRPr lang="en-US" dirty="0"/>
          </a:p>
        </p:txBody>
      </p:sp>
      <p:sp>
        <p:nvSpPr>
          <p:cNvPr id="6" name="Title 1"/>
          <p:cNvSpPr txBox="1">
            <a:spLocks/>
          </p:cNvSpPr>
          <p:nvPr/>
        </p:nvSpPr>
        <p:spPr>
          <a:xfrm>
            <a:off x="4572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Takedown</a:t>
            </a:r>
            <a:r>
              <a:rPr lang="en-US" dirty="0"/>
              <a:t> </a:t>
            </a:r>
            <a:r>
              <a:rPr lang="en-US" dirty="0" smtClean="0"/>
              <a:t>or not?</a:t>
            </a:r>
            <a:endParaRPr lang="en-US" dirty="0"/>
          </a:p>
        </p:txBody>
      </p:sp>
      <p:sp>
        <p:nvSpPr>
          <p:cNvPr id="7" name="TextBox 6"/>
          <p:cNvSpPr txBox="1"/>
          <p:nvPr/>
        </p:nvSpPr>
        <p:spPr>
          <a:xfrm>
            <a:off x="1600200" y="22860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12627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TAKEDOWN</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71428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027237"/>
            <a:ext cx="6034617" cy="4525963"/>
          </a:xfrm>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Neither has both supporting points inbounds</a:t>
            </a:r>
            <a:endParaRPr lang="en-US" dirty="0"/>
          </a:p>
        </p:txBody>
      </p:sp>
      <p:sp>
        <p:nvSpPr>
          <p:cNvPr id="6" name="Title 1"/>
          <p:cNvSpPr txBox="1">
            <a:spLocks/>
          </p:cNvSpPr>
          <p:nvPr/>
        </p:nvSpPr>
        <p:spPr>
          <a:xfrm>
            <a:off x="457200" y="1143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Takedown or not?</a:t>
            </a:r>
            <a:endParaRPr lang="en-US" dirty="0"/>
          </a:p>
        </p:txBody>
      </p:sp>
      <p:sp>
        <p:nvSpPr>
          <p:cNvPr id="7" name="TextBox 6"/>
          <p:cNvSpPr txBox="1"/>
          <p:nvPr/>
        </p:nvSpPr>
        <p:spPr>
          <a:xfrm>
            <a:off x="1524000" y="19812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35639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TAKEDOWN</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3563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Edge of mat calls</a:t>
            </a:r>
            <a:br>
              <a:rPr lang="en-US" dirty="0" smtClean="0"/>
            </a:br>
            <a:r>
              <a:rPr lang="en-US" dirty="0" err="1" smtClean="0"/>
              <a:t>Nearfall</a:t>
            </a:r>
            <a:r>
              <a:rPr lang="en-US" dirty="0" smtClean="0"/>
              <a:t>, fall or out of bounds?</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62566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as in previous years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If any part of the supporting point is touching out of bounds, it is considered out.</a:t>
            </a:r>
          </a:p>
          <a:p>
            <a:r>
              <a:rPr lang="en-US" dirty="0" smtClean="0"/>
              <a:t>5-15-2 – Supporting points as referenced in your rule book.  This means other body parts are supporting points depending on the position and situation.</a:t>
            </a:r>
          </a:p>
          <a:p>
            <a:r>
              <a:rPr lang="en-US" dirty="0" smtClean="0"/>
              <a:t>5-15-3 – Wrestling shall continue as long as the supporting points of either wrestler remain inbounds.  If there is no action a the edge of the mat and one wrestler is out of bounds, the referee may stop the match. </a:t>
            </a:r>
            <a:endParaRPr lang="en-US" dirty="0"/>
          </a:p>
        </p:txBody>
      </p:sp>
    </p:spTree>
    <p:extLst>
      <p:ext uri="{BB962C8B-B14F-4D97-AF65-F5344CB8AC3E}">
        <p14:creationId xmlns:p14="http://schemas.microsoft.com/office/powerpoint/2010/main" val="946543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Supporting points of top still inbounds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332037"/>
            <a:ext cx="6034617" cy="4525963"/>
          </a:xfrm>
        </p:spPr>
      </p:pic>
      <p:sp>
        <p:nvSpPr>
          <p:cNvPr id="6" name="Title 1"/>
          <p:cNvSpPr txBox="1">
            <a:spLocks/>
          </p:cNvSpPr>
          <p:nvPr/>
        </p:nvSpPr>
        <p:spPr>
          <a:xfrm>
            <a:off x="457200" y="1219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9" name="TextBox 8"/>
          <p:cNvSpPr txBox="1"/>
          <p:nvPr/>
        </p:nvSpPr>
        <p:spPr>
          <a:xfrm>
            <a:off x="5410200" y="28956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32675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Wrestling continues but no near fall points are earned</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69414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Neither with two supporting points inbounds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103437"/>
            <a:ext cx="6034617" cy="4525963"/>
          </a:xfrm>
        </p:spPr>
      </p:pic>
      <p:sp>
        <p:nvSpPr>
          <p:cNvPr id="5" name="Title 1"/>
          <p:cNvSpPr txBox="1">
            <a:spLocks/>
          </p:cNvSpPr>
          <p:nvPr/>
        </p:nvSpPr>
        <p:spPr>
          <a:xfrm>
            <a:off x="457200" y="1143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TextBox 5"/>
          <p:cNvSpPr txBox="1"/>
          <p:nvPr/>
        </p:nvSpPr>
        <p:spPr>
          <a:xfrm>
            <a:off x="5573486" y="27432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4486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BLOW THE WHISTLE!</a:t>
            </a:r>
          </a:p>
          <a:p>
            <a:pPr marL="0" indent="0" algn="ctr">
              <a:buNone/>
            </a:pP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 OF BOUNDS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12361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Hips inbounds shoulders on the line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103437"/>
            <a:ext cx="6034617" cy="4525963"/>
          </a:xfrm>
        </p:spPr>
      </p:pic>
      <p:sp>
        <p:nvSpPr>
          <p:cNvPr id="5" name="Title 1"/>
          <p:cNvSpPr txBox="1">
            <a:spLocks/>
          </p:cNvSpPr>
          <p:nvPr/>
        </p:nvSpPr>
        <p:spPr>
          <a:xfrm>
            <a:off x="0" y="11430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TextBox 5"/>
          <p:cNvSpPr txBox="1"/>
          <p:nvPr/>
        </p:nvSpPr>
        <p:spPr>
          <a:xfrm>
            <a:off x="1524000" y="5263009"/>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420720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LOOK FOR THE FALL!</a:t>
            </a:r>
          </a:p>
          <a:p>
            <a:pPr algn="ct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Begin </a:t>
            </a: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Nearfall</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count</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58134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103437"/>
            <a:ext cx="6034617" cy="4525963"/>
          </a:xfrm>
        </p:spPr>
      </p:pic>
      <p:sp>
        <p:nvSpPr>
          <p:cNvPr id="6" name="Title 1"/>
          <p:cNvSpPr>
            <a:spLocks noGrp="1"/>
          </p:cNvSpPr>
          <p:nvPr>
            <p:ph type="title"/>
          </p:nvPr>
        </p:nvSpPr>
        <p:spPr>
          <a:xfrm>
            <a:off x="457200" y="274638"/>
            <a:ext cx="8229600" cy="1143000"/>
          </a:xfrm>
        </p:spPr>
        <p:txBody>
          <a:bodyPr>
            <a:normAutofit fontScale="90000"/>
          </a:bodyPr>
          <a:lstStyle/>
          <a:p>
            <a:r>
              <a:rPr lang="en-US" dirty="0" smtClean="0"/>
              <a:t>Hips out of bounds with shoulders on the line</a:t>
            </a:r>
            <a:endParaRPr lang="en-US" dirty="0"/>
          </a:p>
        </p:txBody>
      </p:sp>
      <p:sp>
        <p:nvSpPr>
          <p:cNvPr id="7" name="Title 1"/>
          <p:cNvSpPr txBox="1">
            <a:spLocks/>
          </p:cNvSpPr>
          <p:nvPr/>
        </p:nvSpPr>
        <p:spPr>
          <a:xfrm>
            <a:off x="0" y="11430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TextBox 7"/>
          <p:cNvSpPr txBox="1"/>
          <p:nvPr/>
        </p:nvSpPr>
        <p:spPr>
          <a:xfrm>
            <a:off x="5334000" y="54102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155535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LOOK FOR THE FALL!</a:t>
            </a:r>
          </a:p>
          <a:p>
            <a:pPr algn="ct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Begin </a:t>
            </a:r>
            <a:r>
              <a:rPr lang="en-US" sz="6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Nearfall</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count</a:t>
            </a:r>
          </a:p>
          <a:p>
            <a:endParaRPr lang="en-US" dirty="0"/>
          </a:p>
        </p:txBody>
      </p:sp>
    </p:spTree>
    <p:extLst>
      <p:ext uri="{BB962C8B-B14F-4D97-AF65-F5344CB8AC3E}">
        <p14:creationId xmlns:p14="http://schemas.microsoft.com/office/powerpoint/2010/main" val="320896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No out of bounds line on two-tone mat?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2255837"/>
            <a:ext cx="6034617" cy="4525963"/>
          </a:xfrm>
        </p:spPr>
      </p:pic>
      <p:sp>
        <p:nvSpPr>
          <p:cNvPr id="5" name="Title 1"/>
          <p:cNvSpPr txBox="1">
            <a:spLocks/>
          </p:cNvSpPr>
          <p:nvPr/>
        </p:nvSpPr>
        <p:spPr>
          <a:xfrm>
            <a:off x="0" y="1143000"/>
            <a:ext cx="91440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There is no change.  The entire supporting point must be in the black to be inbounds.</a:t>
            </a:r>
            <a:endParaRPr lang="en-US" dirty="0"/>
          </a:p>
        </p:txBody>
      </p:sp>
      <p:sp>
        <p:nvSpPr>
          <p:cNvPr id="6" name="TextBox 5"/>
          <p:cNvSpPr txBox="1"/>
          <p:nvPr/>
        </p:nvSpPr>
        <p:spPr>
          <a:xfrm>
            <a:off x="1752600" y="36576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1421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heading back inbounds</a:t>
            </a:r>
            <a:endParaRPr lang="en-US" dirty="0"/>
          </a:p>
        </p:txBody>
      </p:sp>
      <p:sp>
        <p:nvSpPr>
          <p:cNvPr id="3" name="Content Placeholder 2"/>
          <p:cNvSpPr>
            <a:spLocks noGrp="1"/>
          </p:cNvSpPr>
          <p:nvPr>
            <p:ph idx="1"/>
          </p:nvPr>
        </p:nvSpPr>
        <p:spPr/>
        <p:txBody>
          <a:bodyPr/>
          <a:lstStyle/>
          <a:p>
            <a:r>
              <a:rPr lang="en-US" dirty="0" smtClean="0"/>
              <a:t>No where does the rules nor the casebook say that if the action is turning back inbounds that action should continue.  If they are out of bounds, blow the whistle and restart in the center of the mat.</a:t>
            </a:r>
            <a:endParaRPr lang="en-US" dirty="0"/>
          </a:p>
        </p:txBody>
      </p:sp>
    </p:spTree>
    <p:extLst>
      <p:ext uri="{BB962C8B-B14F-4D97-AF65-F5344CB8AC3E}">
        <p14:creationId xmlns:p14="http://schemas.microsoft.com/office/powerpoint/2010/main" val="4230651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3546412" y="2545744"/>
            <a:ext cx="1828800" cy="1828800"/>
          </a:xfrm>
          <a:prstGeom prst="ellipse">
            <a:avLst/>
          </a:prstGeom>
          <a:noFill/>
          <a:ln w="101600" algn="in">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p:nvSpPr>
        <p:spPr bwMode="auto">
          <a:xfrm>
            <a:off x="4082987" y="3360132"/>
            <a:ext cx="735012" cy="238125"/>
          </a:xfrm>
          <a:prstGeom prst="rect">
            <a:avLst/>
          </a:prstGeom>
          <a:noFill/>
          <a:ln w="38100"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21" name="Group 20"/>
          <p:cNvGrpSpPr/>
          <p:nvPr/>
        </p:nvGrpSpPr>
        <p:grpSpPr>
          <a:xfrm>
            <a:off x="5243449" y="315307"/>
            <a:ext cx="1889125" cy="2144712"/>
            <a:chOff x="5243449" y="486085"/>
            <a:chExt cx="1889125" cy="2144712"/>
          </a:xfrm>
        </p:grpSpPr>
        <p:grpSp>
          <p:nvGrpSpPr>
            <p:cNvPr id="8" name="Group 10"/>
            <p:cNvGrpSpPr>
              <a:grpSpLocks/>
            </p:cNvGrpSpPr>
            <p:nvPr/>
          </p:nvGrpSpPr>
          <p:grpSpPr bwMode="auto">
            <a:xfrm rot="13053069">
              <a:off x="5922899" y="486085"/>
              <a:ext cx="1209675" cy="1076325"/>
              <a:chOff x="110018064" y="106464711"/>
              <a:chExt cx="1209545" cy="1075299"/>
            </a:xfrm>
          </p:grpSpPr>
          <p:pic>
            <p:nvPicPr>
              <p:cNvPr id="1035" name="Picture 11"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018064" y="1065147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6" name="Picture 12"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0646678" y="1064647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9" name="Group 13"/>
            <p:cNvGrpSpPr>
              <a:grpSpLocks/>
            </p:cNvGrpSpPr>
            <p:nvPr/>
          </p:nvGrpSpPr>
          <p:grpSpPr bwMode="auto">
            <a:xfrm rot="2197590">
              <a:off x="5243449" y="1554472"/>
              <a:ext cx="1209675" cy="1076325"/>
              <a:chOff x="110132364" y="106579011"/>
              <a:chExt cx="1209545" cy="1075299"/>
            </a:xfrm>
          </p:grpSpPr>
          <p:pic>
            <p:nvPicPr>
              <p:cNvPr id="1038" name="Picture 14"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132364" y="1066290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9" name="Picture 15"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0760978" y="1065790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grpSp>
        <p:nvGrpSpPr>
          <p:cNvPr id="39" name="Group 38"/>
          <p:cNvGrpSpPr/>
          <p:nvPr/>
        </p:nvGrpSpPr>
        <p:grpSpPr>
          <a:xfrm>
            <a:off x="5303626" y="-86892"/>
            <a:ext cx="3405537" cy="2917395"/>
            <a:chOff x="5303626" y="-86892"/>
            <a:chExt cx="3405537" cy="2917395"/>
          </a:xfrm>
        </p:grpSpPr>
        <p:sp>
          <p:nvSpPr>
            <p:cNvPr id="19" name="TextBox 18"/>
            <p:cNvSpPr txBox="1"/>
            <p:nvPr/>
          </p:nvSpPr>
          <p:spPr>
            <a:xfrm>
              <a:off x="7129015" y="100890"/>
              <a:ext cx="1580148" cy="461665"/>
            </a:xfrm>
            <a:prstGeom prst="rect">
              <a:avLst/>
            </a:prstGeom>
            <a:solidFill>
              <a:srgbClr val="92D050"/>
            </a:solidFill>
          </p:spPr>
          <p:txBody>
            <a:bodyPr wrap="square" rtlCol="0">
              <a:spAutoFit/>
            </a:bodyPr>
            <a:lstStyle/>
            <a:p>
              <a:pPr algn="ctr"/>
              <a:r>
                <a:rPr lang="en-US" sz="2400" b="1" dirty="0" smtClean="0"/>
                <a:t>Inbounds</a:t>
              </a:r>
              <a:endParaRPr lang="en-US" sz="2400" b="1" dirty="0"/>
            </a:p>
          </p:txBody>
        </p:sp>
        <p:sp>
          <p:nvSpPr>
            <p:cNvPr id="23" name="Oval 22"/>
            <p:cNvSpPr/>
            <p:nvPr/>
          </p:nvSpPr>
          <p:spPr>
            <a:xfrm rot="1958023">
              <a:off x="5303626" y="-86892"/>
              <a:ext cx="1662201" cy="2917395"/>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461062" y="2244119"/>
            <a:ext cx="1322387" cy="2143125"/>
            <a:chOff x="6461062" y="2414897"/>
            <a:chExt cx="1322387" cy="2143125"/>
          </a:xfrm>
        </p:grpSpPr>
        <p:grpSp>
          <p:nvGrpSpPr>
            <p:cNvPr id="16" name="Group 34"/>
            <p:cNvGrpSpPr>
              <a:grpSpLocks/>
            </p:cNvGrpSpPr>
            <p:nvPr/>
          </p:nvGrpSpPr>
          <p:grpSpPr bwMode="auto">
            <a:xfrm rot="10800000">
              <a:off x="6461062" y="2414897"/>
              <a:ext cx="1208087" cy="1074738"/>
              <a:chOff x="110932464" y="107379111"/>
              <a:chExt cx="1209545" cy="1075299"/>
            </a:xfrm>
          </p:grpSpPr>
          <p:pic>
            <p:nvPicPr>
              <p:cNvPr id="1059" name="Picture 35"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932464" y="1074291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60" name="Picture 36"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1561078" y="1073791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7" name="Group 37"/>
            <p:cNvGrpSpPr>
              <a:grpSpLocks/>
            </p:cNvGrpSpPr>
            <p:nvPr/>
          </p:nvGrpSpPr>
          <p:grpSpPr bwMode="auto">
            <a:xfrm>
              <a:off x="6575362" y="3483285"/>
              <a:ext cx="1208087" cy="1074737"/>
              <a:chOff x="111046764" y="107493411"/>
              <a:chExt cx="1209545" cy="1075299"/>
            </a:xfrm>
          </p:grpSpPr>
          <p:pic>
            <p:nvPicPr>
              <p:cNvPr id="1062" name="Picture 38"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1046764" y="1075434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63" name="Picture 39"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1675378" y="1074934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grpSp>
        <p:nvGrpSpPr>
          <p:cNvPr id="54" name="Group 53"/>
          <p:cNvGrpSpPr/>
          <p:nvPr/>
        </p:nvGrpSpPr>
        <p:grpSpPr>
          <a:xfrm>
            <a:off x="2676462" y="516919"/>
            <a:ext cx="2173287" cy="1622425"/>
            <a:chOff x="2676462" y="516919"/>
            <a:chExt cx="2173287" cy="1622425"/>
          </a:xfrm>
        </p:grpSpPr>
        <p:grpSp>
          <p:nvGrpSpPr>
            <p:cNvPr id="10" name="Group 16"/>
            <p:cNvGrpSpPr>
              <a:grpSpLocks/>
            </p:cNvGrpSpPr>
            <p:nvPr/>
          </p:nvGrpSpPr>
          <p:grpSpPr bwMode="auto">
            <a:xfrm rot="15048420">
              <a:off x="3707543" y="584388"/>
              <a:ext cx="1209675" cy="1074737"/>
              <a:chOff x="110246664" y="106693311"/>
              <a:chExt cx="1209545" cy="1075299"/>
            </a:xfrm>
          </p:grpSpPr>
          <p:pic>
            <p:nvPicPr>
              <p:cNvPr id="1041" name="Picture 17"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246664" y="1067433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2" name="Picture 18"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0875278" y="1066933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1" name="Group 19"/>
            <p:cNvGrpSpPr>
              <a:grpSpLocks/>
            </p:cNvGrpSpPr>
            <p:nvPr/>
          </p:nvGrpSpPr>
          <p:grpSpPr bwMode="auto">
            <a:xfrm rot="3211318">
              <a:off x="2608993" y="997138"/>
              <a:ext cx="1209675" cy="1074737"/>
              <a:chOff x="110360964" y="106807611"/>
              <a:chExt cx="1209545" cy="1075299"/>
            </a:xfrm>
          </p:grpSpPr>
          <p:pic>
            <p:nvPicPr>
              <p:cNvPr id="1044" name="Picture 20"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360964" y="1068576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5" name="Picture 21"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0989578" y="1068076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grpSp>
        <p:nvGrpSpPr>
          <p:cNvPr id="6" name="Group 4"/>
          <p:cNvGrpSpPr>
            <a:grpSpLocks/>
          </p:cNvGrpSpPr>
          <p:nvPr/>
        </p:nvGrpSpPr>
        <p:grpSpPr bwMode="auto">
          <a:xfrm rot="11876788">
            <a:off x="1779524" y="2393344"/>
            <a:ext cx="1209675" cy="1074738"/>
            <a:chOff x="109789464" y="106236111"/>
            <a:chExt cx="1209545" cy="1075299"/>
          </a:xfrm>
        </p:grpSpPr>
        <p:pic>
          <p:nvPicPr>
            <p:cNvPr id="1029" name="Picture 5"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09789464" y="1062861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0418078" y="1062361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7" name="Group 7"/>
          <p:cNvGrpSpPr>
            <a:grpSpLocks/>
          </p:cNvGrpSpPr>
          <p:nvPr/>
        </p:nvGrpSpPr>
        <p:grpSpPr bwMode="auto">
          <a:xfrm rot="21036172">
            <a:off x="1735074" y="3501419"/>
            <a:ext cx="1208088" cy="1074738"/>
            <a:chOff x="109903764" y="106350411"/>
            <a:chExt cx="1209545" cy="1075299"/>
          </a:xfrm>
        </p:grpSpPr>
        <p:pic>
          <p:nvPicPr>
            <p:cNvPr id="1032" name="Picture 8"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09903764" y="1064004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3" name="Picture 9"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0532378" y="1063504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45" name="Group 44"/>
          <p:cNvGrpSpPr/>
          <p:nvPr/>
        </p:nvGrpSpPr>
        <p:grpSpPr>
          <a:xfrm>
            <a:off x="4510024" y="4587269"/>
            <a:ext cx="2501900" cy="1293813"/>
            <a:chOff x="4510024" y="4587269"/>
            <a:chExt cx="2501900" cy="1293813"/>
          </a:xfrm>
        </p:grpSpPr>
        <p:grpSp>
          <p:nvGrpSpPr>
            <p:cNvPr id="14" name="Group 28"/>
            <p:cNvGrpSpPr>
              <a:grpSpLocks/>
            </p:cNvGrpSpPr>
            <p:nvPr/>
          </p:nvGrpSpPr>
          <p:grpSpPr bwMode="auto">
            <a:xfrm rot="3633352">
              <a:off x="4442555" y="4738876"/>
              <a:ext cx="1209675" cy="1074738"/>
              <a:chOff x="110703864" y="107150511"/>
              <a:chExt cx="1209545" cy="1075299"/>
            </a:xfrm>
          </p:grpSpPr>
          <p:pic>
            <p:nvPicPr>
              <p:cNvPr id="1053" name="Picture 29"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703864" y="1072005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54" name="Picture 30"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1332478" y="1071505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5" name="Group 31"/>
            <p:cNvGrpSpPr>
              <a:grpSpLocks/>
            </p:cNvGrpSpPr>
            <p:nvPr/>
          </p:nvGrpSpPr>
          <p:grpSpPr bwMode="auto">
            <a:xfrm rot="13680365">
              <a:off x="5868924" y="4653944"/>
              <a:ext cx="1209675" cy="1076325"/>
              <a:chOff x="110818164" y="107264811"/>
              <a:chExt cx="1209545" cy="1075299"/>
            </a:xfrm>
          </p:grpSpPr>
          <p:pic>
            <p:nvPicPr>
              <p:cNvPr id="1056" name="Picture 32"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818164" y="1073148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57" name="Picture 33"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1446778" y="1072648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grpSp>
        <p:nvGrpSpPr>
          <p:cNvPr id="46" name="Group 45"/>
          <p:cNvGrpSpPr/>
          <p:nvPr/>
        </p:nvGrpSpPr>
        <p:grpSpPr>
          <a:xfrm>
            <a:off x="1677924" y="5357207"/>
            <a:ext cx="2401888" cy="1284287"/>
            <a:chOff x="1677924" y="5357207"/>
            <a:chExt cx="2401888" cy="1284287"/>
          </a:xfrm>
        </p:grpSpPr>
        <p:grpSp>
          <p:nvGrpSpPr>
            <p:cNvPr id="12" name="Group 22"/>
            <p:cNvGrpSpPr>
              <a:grpSpLocks/>
            </p:cNvGrpSpPr>
            <p:nvPr/>
          </p:nvGrpSpPr>
          <p:grpSpPr bwMode="auto">
            <a:xfrm rot="8087420">
              <a:off x="1610455" y="5424676"/>
              <a:ext cx="1209675" cy="1074738"/>
              <a:chOff x="110475264" y="106921911"/>
              <a:chExt cx="1209545" cy="1075299"/>
            </a:xfrm>
          </p:grpSpPr>
          <p:pic>
            <p:nvPicPr>
              <p:cNvPr id="1047" name="Picture 23"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475264" y="1069719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8" name="Picture 24"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1103878" y="1069219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3" name="Group 25"/>
            <p:cNvGrpSpPr>
              <a:grpSpLocks/>
            </p:cNvGrpSpPr>
            <p:nvPr/>
          </p:nvGrpSpPr>
          <p:grpSpPr bwMode="auto">
            <a:xfrm rot="18001392">
              <a:off x="2936812" y="5498494"/>
              <a:ext cx="1209675" cy="1076325"/>
              <a:chOff x="110589564" y="107036211"/>
              <a:chExt cx="1209545" cy="1075299"/>
            </a:xfrm>
          </p:grpSpPr>
          <p:pic>
            <p:nvPicPr>
              <p:cNvPr id="1050" name="Picture 26"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3436" t="62639" r="39842" b="26579"/>
              <a:stretch>
                <a:fillRect/>
              </a:stretch>
            </p:blipFill>
            <p:spPr bwMode="auto">
              <a:xfrm>
                <a:off x="110589564" y="107086257"/>
                <a:ext cx="638885" cy="102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51" name="Picture 27" descr="stock-illustration-6918572-seamless-dance-steps[1]"/>
              <p:cNvPicPr>
                <a:picLocks noChangeAspect="1" noChangeArrowheads="1"/>
              </p:cNvPicPr>
              <p:nvPr/>
            </p:nvPicPr>
            <p:blipFill>
              <a:blip r:embed="rId2">
                <a:extLst>
                  <a:ext uri="{28A0092B-C50C-407E-A947-70E740481C1C}">
                    <a14:useLocalDpi xmlns:a14="http://schemas.microsoft.com/office/drawing/2010/main" val="0"/>
                  </a:ext>
                </a:extLst>
              </a:blip>
              <a:srcRect l="58009" t="62166" r="35881" b="26782"/>
              <a:stretch>
                <a:fillRect/>
              </a:stretch>
            </p:blipFill>
            <p:spPr bwMode="auto">
              <a:xfrm>
                <a:off x="111218178" y="107036211"/>
                <a:ext cx="580931" cy="105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sp>
        <p:nvSpPr>
          <p:cNvPr id="18" name="Oval 40"/>
          <p:cNvSpPr>
            <a:spLocks noChangeArrowheads="1"/>
          </p:cNvSpPr>
          <p:nvPr/>
        </p:nvSpPr>
        <p:spPr bwMode="auto">
          <a:xfrm>
            <a:off x="1696974" y="696307"/>
            <a:ext cx="5526088" cy="5526087"/>
          </a:xfrm>
          <a:prstGeom prst="ellipse">
            <a:avLst/>
          </a:prstGeom>
          <a:noFill/>
          <a:ln w="101600" algn="in">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3" name="Group 42"/>
          <p:cNvGrpSpPr/>
          <p:nvPr/>
        </p:nvGrpSpPr>
        <p:grpSpPr>
          <a:xfrm>
            <a:off x="0" y="1951306"/>
            <a:ext cx="3339123" cy="2917395"/>
            <a:chOff x="-109439" y="1951306"/>
            <a:chExt cx="3339123" cy="2917395"/>
          </a:xfrm>
        </p:grpSpPr>
        <p:sp>
          <p:nvSpPr>
            <p:cNvPr id="50" name="Oval 49"/>
            <p:cNvSpPr/>
            <p:nvPr/>
          </p:nvSpPr>
          <p:spPr>
            <a:xfrm>
              <a:off x="1567483" y="1951306"/>
              <a:ext cx="1662201" cy="2917395"/>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09439" y="3038004"/>
              <a:ext cx="1709639" cy="461665"/>
            </a:xfrm>
            <a:prstGeom prst="rect">
              <a:avLst/>
            </a:prstGeom>
            <a:solidFill>
              <a:srgbClr val="92D050"/>
            </a:solidFill>
          </p:spPr>
          <p:txBody>
            <a:bodyPr wrap="square" rtlCol="0">
              <a:spAutoFit/>
            </a:bodyPr>
            <a:lstStyle/>
            <a:p>
              <a:pPr algn="ctr"/>
              <a:r>
                <a:rPr lang="en-US" sz="2400" b="1" dirty="0" smtClean="0"/>
                <a:t>Inbounds</a:t>
              </a:r>
              <a:endParaRPr lang="en-US" sz="2400" b="1" dirty="0"/>
            </a:p>
          </p:txBody>
        </p:sp>
      </p:grpSp>
      <p:grpSp>
        <p:nvGrpSpPr>
          <p:cNvPr id="41" name="Group 40"/>
          <p:cNvGrpSpPr/>
          <p:nvPr/>
        </p:nvGrpSpPr>
        <p:grpSpPr>
          <a:xfrm>
            <a:off x="4195037" y="4215516"/>
            <a:ext cx="4262597" cy="2490176"/>
            <a:chOff x="4220563" y="4215516"/>
            <a:chExt cx="4110762" cy="2490176"/>
          </a:xfrm>
        </p:grpSpPr>
        <p:sp>
          <p:nvSpPr>
            <p:cNvPr id="51" name="Oval 50"/>
            <p:cNvSpPr/>
            <p:nvPr/>
          </p:nvSpPr>
          <p:spPr>
            <a:xfrm rot="3402978">
              <a:off x="4442889" y="3993190"/>
              <a:ext cx="2490176" cy="2934827"/>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751177" y="5861835"/>
              <a:ext cx="1580148" cy="461665"/>
            </a:xfrm>
            <a:prstGeom prst="rect">
              <a:avLst/>
            </a:prstGeom>
            <a:solidFill>
              <a:srgbClr val="92D050"/>
            </a:solidFill>
          </p:spPr>
          <p:txBody>
            <a:bodyPr wrap="square" rtlCol="0">
              <a:spAutoFit/>
            </a:bodyPr>
            <a:lstStyle/>
            <a:p>
              <a:pPr algn="ctr"/>
              <a:r>
                <a:rPr lang="en-US" sz="2400" b="1" dirty="0" smtClean="0"/>
                <a:t>Inbounds</a:t>
              </a:r>
              <a:endParaRPr lang="en-US" sz="2400" b="1" dirty="0"/>
            </a:p>
          </p:txBody>
        </p:sp>
      </p:grpSp>
      <p:grpSp>
        <p:nvGrpSpPr>
          <p:cNvPr id="44" name="Group 43"/>
          <p:cNvGrpSpPr/>
          <p:nvPr/>
        </p:nvGrpSpPr>
        <p:grpSpPr>
          <a:xfrm>
            <a:off x="1050825" y="236461"/>
            <a:ext cx="4248776" cy="1897139"/>
            <a:chOff x="1050825" y="209860"/>
            <a:chExt cx="4248776" cy="1897139"/>
          </a:xfrm>
        </p:grpSpPr>
        <p:sp>
          <p:nvSpPr>
            <p:cNvPr id="49" name="Oval 48"/>
            <p:cNvSpPr/>
            <p:nvPr/>
          </p:nvSpPr>
          <p:spPr>
            <a:xfrm rot="3980505">
              <a:off x="3009803" y="-182799"/>
              <a:ext cx="1662201" cy="2917395"/>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050825" y="209860"/>
              <a:ext cx="2038027" cy="461665"/>
            </a:xfrm>
            <a:prstGeom prst="rect">
              <a:avLst/>
            </a:prstGeom>
            <a:solidFill>
              <a:srgbClr val="FF0000"/>
            </a:solidFill>
          </p:spPr>
          <p:txBody>
            <a:bodyPr wrap="square" rtlCol="0">
              <a:spAutoFit/>
            </a:bodyPr>
            <a:lstStyle/>
            <a:p>
              <a:pPr algn="ctr"/>
              <a:r>
                <a:rPr lang="en-US" sz="2400" b="1" dirty="0" smtClean="0"/>
                <a:t>Out of Bounds</a:t>
              </a:r>
              <a:endParaRPr lang="en-US" sz="2400" b="1" dirty="0"/>
            </a:p>
          </p:txBody>
        </p:sp>
      </p:grpSp>
      <p:grpSp>
        <p:nvGrpSpPr>
          <p:cNvPr id="40" name="Group 39"/>
          <p:cNvGrpSpPr/>
          <p:nvPr/>
        </p:nvGrpSpPr>
        <p:grpSpPr>
          <a:xfrm>
            <a:off x="6297915" y="1540879"/>
            <a:ext cx="2846085" cy="3000229"/>
            <a:chOff x="6297915" y="1540879"/>
            <a:chExt cx="2846085" cy="3000229"/>
          </a:xfrm>
        </p:grpSpPr>
        <p:sp>
          <p:nvSpPr>
            <p:cNvPr id="48" name="Oval 47"/>
            <p:cNvSpPr/>
            <p:nvPr/>
          </p:nvSpPr>
          <p:spPr>
            <a:xfrm>
              <a:off x="6297915" y="1867029"/>
              <a:ext cx="1855485" cy="26740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771270" y="1540879"/>
              <a:ext cx="1372730" cy="830997"/>
            </a:xfrm>
            <a:prstGeom prst="rect">
              <a:avLst/>
            </a:prstGeom>
            <a:solidFill>
              <a:srgbClr val="FF0000"/>
            </a:solidFill>
          </p:spPr>
          <p:txBody>
            <a:bodyPr wrap="square" rtlCol="0">
              <a:spAutoFit/>
            </a:bodyPr>
            <a:lstStyle/>
            <a:p>
              <a:pPr algn="ctr"/>
              <a:r>
                <a:rPr lang="en-US" sz="2400" b="1" dirty="0" smtClean="0"/>
                <a:t>Out of Bounds</a:t>
              </a:r>
              <a:endParaRPr lang="en-US" sz="2400" b="1" dirty="0"/>
            </a:p>
          </p:txBody>
        </p:sp>
      </p:grpSp>
      <p:grpSp>
        <p:nvGrpSpPr>
          <p:cNvPr id="42" name="Group 41"/>
          <p:cNvGrpSpPr/>
          <p:nvPr/>
        </p:nvGrpSpPr>
        <p:grpSpPr>
          <a:xfrm>
            <a:off x="0" y="5094985"/>
            <a:ext cx="4314349" cy="1763015"/>
            <a:chOff x="0" y="5094985"/>
            <a:chExt cx="4314349" cy="1763015"/>
          </a:xfrm>
        </p:grpSpPr>
        <p:sp>
          <p:nvSpPr>
            <p:cNvPr id="53" name="Oval 52"/>
            <p:cNvSpPr/>
            <p:nvPr/>
          </p:nvSpPr>
          <p:spPr>
            <a:xfrm rot="16737376">
              <a:off x="1952250" y="4418072"/>
              <a:ext cx="1685185" cy="3039012"/>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0" y="6027003"/>
              <a:ext cx="1372730" cy="830997"/>
            </a:xfrm>
            <a:prstGeom prst="rect">
              <a:avLst/>
            </a:prstGeom>
            <a:solidFill>
              <a:srgbClr val="FF0000"/>
            </a:solidFill>
          </p:spPr>
          <p:txBody>
            <a:bodyPr wrap="square" rtlCol="0">
              <a:spAutoFit/>
            </a:bodyPr>
            <a:lstStyle/>
            <a:p>
              <a:pPr algn="ctr"/>
              <a:r>
                <a:rPr lang="en-US" sz="2400" b="1" dirty="0" smtClean="0"/>
                <a:t>Out of Bounds</a:t>
              </a:r>
              <a:endParaRPr lang="en-US" sz="2400" b="1" dirty="0"/>
            </a:p>
          </p:txBody>
        </p:sp>
      </p:grpSp>
      <p:grpSp>
        <p:nvGrpSpPr>
          <p:cNvPr id="47" name="Group 46"/>
          <p:cNvGrpSpPr/>
          <p:nvPr/>
        </p:nvGrpSpPr>
        <p:grpSpPr>
          <a:xfrm>
            <a:off x="1797050" y="2330450"/>
            <a:ext cx="254000" cy="2273300"/>
            <a:chOff x="1797050" y="2330450"/>
            <a:chExt cx="254000" cy="2273300"/>
          </a:xfrm>
        </p:grpSpPr>
        <p:sp>
          <p:nvSpPr>
            <p:cNvPr id="2" name="Freeform 1"/>
            <p:cNvSpPr/>
            <p:nvPr/>
          </p:nvSpPr>
          <p:spPr>
            <a:xfrm>
              <a:off x="1797050" y="2647950"/>
              <a:ext cx="114300" cy="514350"/>
            </a:xfrm>
            <a:custGeom>
              <a:avLst/>
              <a:gdLst>
                <a:gd name="connsiteX0" fmla="*/ 114300 w 114300"/>
                <a:gd name="connsiteY0" fmla="*/ 0 h 514350"/>
                <a:gd name="connsiteX1" fmla="*/ 57150 w 114300"/>
                <a:gd name="connsiteY1" fmla="*/ 146050 h 514350"/>
                <a:gd name="connsiteX2" fmla="*/ 19050 w 114300"/>
                <a:gd name="connsiteY2" fmla="*/ 285750 h 514350"/>
                <a:gd name="connsiteX3" fmla="*/ 0 w 114300"/>
                <a:gd name="connsiteY3" fmla="*/ 349250 h 514350"/>
                <a:gd name="connsiteX4" fmla="*/ 0 w 114300"/>
                <a:gd name="connsiteY4" fmla="*/ 419100 h 514350"/>
                <a:gd name="connsiteX5" fmla="*/ 6350 w 114300"/>
                <a:gd name="connsiteY5" fmla="*/ 476250 h 514350"/>
                <a:gd name="connsiteX6" fmla="*/ 25400 w 114300"/>
                <a:gd name="connsiteY6" fmla="*/ 514350 h 514350"/>
                <a:gd name="connsiteX7" fmla="*/ 114300 w 114300"/>
                <a:gd name="connsiteY7"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514350">
                  <a:moveTo>
                    <a:pt x="114300" y="0"/>
                  </a:moveTo>
                  <a:lnTo>
                    <a:pt x="57150" y="146050"/>
                  </a:lnTo>
                  <a:lnTo>
                    <a:pt x="19050" y="285750"/>
                  </a:lnTo>
                  <a:lnTo>
                    <a:pt x="0" y="349250"/>
                  </a:lnTo>
                  <a:lnTo>
                    <a:pt x="0" y="419100"/>
                  </a:lnTo>
                  <a:lnTo>
                    <a:pt x="6350" y="476250"/>
                  </a:lnTo>
                  <a:lnTo>
                    <a:pt x="25400" y="514350"/>
                  </a:lnTo>
                  <a:lnTo>
                    <a:pt x="11430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936750" y="2330450"/>
              <a:ext cx="101600" cy="228600"/>
            </a:xfrm>
            <a:custGeom>
              <a:avLst/>
              <a:gdLst>
                <a:gd name="connsiteX0" fmla="*/ 101600 w 101600"/>
                <a:gd name="connsiteY0" fmla="*/ 0 h 228600"/>
                <a:gd name="connsiteX1" fmla="*/ 38100 w 101600"/>
                <a:gd name="connsiteY1" fmla="*/ 95250 h 228600"/>
                <a:gd name="connsiteX2" fmla="*/ 6350 w 101600"/>
                <a:gd name="connsiteY2" fmla="*/ 171450 h 228600"/>
                <a:gd name="connsiteX3" fmla="*/ 0 w 101600"/>
                <a:gd name="connsiteY3" fmla="*/ 228600 h 228600"/>
                <a:gd name="connsiteX4" fmla="*/ 25400 w 101600"/>
                <a:gd name="connsiteY4" fmla="*/ 228600 h 228600"/>
                <a:gd name="connsiteX5" fmla="*/ 101600 w 101600"/>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228600">
                  <a:moveTo>
                    <a:pt x="101600" y="0"/>
                  </a:moveTo>
                  <a:lnTo>
                    <a:pt x="38100" y="95250"/>
                  </a:lnTo>
                  <a:lnTo>
                    <a:pt x="6350" y="171450"/>
                  </a:lnTo>
                  <a:lnTo>
                    <a:pt x="0" y="228600"/>
                  </a:lnTo>
                  <a:lnTo>
                    <a:pt x="25400" y="228600"/>
                  </a:lnTo>
                  <a:lnTo>
                    <a:pt x="10160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809891" y="3771900"/>
              <a:ext cx="139700" cy="501650"/>
            </a:xfrm>
            <a:custGeom>
              <a:avLst/>
              <a:gdLst>
                <a:gd name="connsiteX0" fmla="*/ 0 w 139700"/>
                <a:gd name="connsiteY0" fmla="*/ 0 h 501650"/>
                <a:gd name="connsiteX1" fmla="*/ 0 w 139700"/>
                <a:gd name="connsiteY1" fmla="*/ 95250 h 501650"/>
                <a:gd name="connsiteX2" fmla="*/ 6350 w 139700"/>
                <a:gd name="connsiteY2" fmla="*/ 228600 h 501650"/>
                <a:gd name="connsiteX3" fmla="*/ 25400 w 139700"/>
                <a:gd name="connsiteY3" fmla="*/ 330200 h 501650"/>
                <a:gd name="connsiteX4" fmla="*/ 63500 w 139700"/>
                <a:gd name="connsiteY4" fmla="*/ 419100 h 501650"/>
                <a:gd name="connsiteX5" fmla="*/ 82550 w 139700"/>
                <a:gd name="connsiteY5" fmla="*/ 488950 h 501650"/>
                <a:gd name="connsiteX6" fmla="*/ 107950 w 139700"/>
                <a:gd name="connsiteY6" fmla="*/ 501650 h 501650"/>
                <a:gd name="connsiteX7" fmla="*/ 139700 w 139700"/>
                <a:gd name="connsiteY7" fmla="*/ 501650 h 501650"/>
                <a:gd name="connsiteX8" fmla="*/ 0 w 139700"/>
                <a:gd name="connsiteY8" fmla="*/ 0 h 50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 h="501650">
                  <a:moveTo>
                    <a:pt x="0" y="0"/>
                  </a:moveTo>
                  <a:lnTo>
                    <a:pt x="0" y="95250"/>
                  </a:lnTo>
                  <a:lnTo>
                    <a:pt x="6350" y="228600"/>
                  </a:lnTo>
                  <a:lnTo>
                    <a:pt x="25400" y="330200"/>
                  </a:lnTo>
                  <a:lnTo>
                    <a:pt x="63500" y="419100"/>
                  </a:lnTo>
                  <a:lnTo>
                    <a:pt x="82550" y="488950"/>
                  </a:lnTo>
                  <a:lnTo>
                    <a:pt x="107950" y="501650"/>
                  </a:lnTo>
                  <a:lnTo>
                    <a:pt x="139700" y="50165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924050" y="4356100"/>
              <a:ext cx="127000" cy="247650"/>
            </a:xfrm>
            <a:custGeom>
              <a:avLst/>
              <a:gdLst>
                <a:gd name="connsiteX0" fmla="*/ 25400 w 127000"/>
                <a:gd name="connsiteY0" fmla="*/ 0 h 247650"/>
                <a:gd name="connsiteX1" fmla="*/ 0 w 127000"/>
                <a:gd name="connsiteY1" fmla="*/ 50800 h 247650"/>
                <a:gd name="connsiteX2" fmla="*/ 25400 w 127000"/>
                <a:gd name="connsiteY2" fmla="*/ 120650 h 247650"/>
                <a:gd name="connsiteX3" fmla="*/ 57150 w 127000"/>
                <a:gd name="connsiteY3" fmla="*/ 171450 h 247650"/>
                <a:gd name="connsiteX4" fmla="*/ 82550 w 127000"/>
                <a:gd name="connsiteY4" fmla="*/ 209550 h 247650"/>
                <a:gd name="connsiteX5" fmla="*/ 127000 w 127000"/>
                <a:gd name="connsiteY5" fmla="*/ 247650 h 247650"/>
                <a:gd name="connsiteX6" fmla="*/ 25400 w 127000"/>
                <a:gd name="connsiteY6"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0" h="247650">
                  <a:moveTo>
                    <a:pt x="25400" y="0"/>
                  </a:moveTo>
                  <a:lnTo>
                    <a:pt x="0" y="50800"/>
                  </a:lnTo>
                  <a:lnTo>
                    <a:pt x="25400" y="120650"/>
                  </a:lnTo>
                  <a:lnTo>
                    <a:pt x="57150" y="171450"/>
                  </a:lnTo>
                  <a:lnTo>
                    <a:pt x="82550" y="209550"/>
                  </a:lnTo>
                  <a:lnTo>
                    <a:pt x="127000" y="247650"/>
                  </a:lnTo>
                  <a:lnTo>
                    <a:pt x="2540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Freeform 33"/>
          <p:cNvSpPr/>
          <p:nvPr/>
        </p:nvSpPr>
        <p:spPr>
          <a:xfrm>
            <a:off x="2581275" y="1311275"/>
            <a:ext cx="206375" cy="238125"/>
          </a:xfrm>
          <a:custGeom>
            <a:avLst/>
            <a:gdLst>
              <a:gd name="connsiteX0" fmla="*/ 0 w 206375"/>
              <a:gd name="connsiteY0" fmla="*/ 127000 h 238125"/>
              <a:gd name="connsiteX1" fmla="*/ 9525 w 206375"/>
              <a:gd name="connsiteY1" fmla="*/ 238125 h 238125"/>
              <a:gd name="connsiteX2" fmla="*/ 206375 w 206375"/>
              <a:gd name="connsiteY2" fmla="*/ 69850 h 238125"/>
              <a:gd name="connsiteX3" fmla="*/ 155575 w 206375"/>
              <a:gd name="connsiteY3" fmla="*/ 0 h 238125"/>
              <a:gd name="connsiteX4" fmla="*/ 0 w 206375"/>
              <a:gd name="connsiteY4" fmla="*/ 127000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 h="238125">
                <a:moveTo>
                  <a:pt x="0" y="127000"/>
                </a:moveTo>
                <a:lnTo>
                  <a:pt x="9525" y="238125"/>
                </a:lnTo>
                <a:lnTo>
                  <a:pt x="206375" y="69850"/>
                </a:lnTo>
                <a:lnTo>
                  <a:pt x="155575" y="0"/>
                </a:lnTo>
                <a:lnTo>
                  <a:pt x="0" y="1270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797175" y="949325"/>
            <a:ext cx="561975" cy="377825"/>
          </a:xfrm>
          <a:custGeom>
            <a:avLst/>
            <a:gdLst>
              <a:gd name="connsiteX0" fmla="*/ 0 w 561975"/>
              <a:gd name="connsiteY0" fmla="*/ 295275 h 377825"/>
              <a:gd name="connsiteX1" fmla="*/ 53975 w 561975"/>
              <a:gd name="connsiteY1" fmla="*/ 377825 h 377825"/>
              <a:gd name="connsiteX2" fmla="*/ 546100 w 561975"/>
              <a:gd name="connsiteY2" fmla="*/ 88900 h 377825"/>
              <a:gd name="connsiteX3" fmla="*/ 561975 w 561975"/>
              <a:gd name="connsiteY3" fmla="*/ 60325 h 377825"/>
              <a:gd name="connsiteX4" fmla="*/ 561975 w 561975"/>
              <a:gd name="connsiteY4" fmla="*/ 60325 h 377825"/>
              <a:gd name="connsiteX5" fmla="*/ 549275 w 561975"/>
              <a:gd name="connsiteY5" fmla="*/ 25400 h 377825"/>
              <a:gd name="connsiteX6" fmla="*/ 539750 w 561975"/>
              <a:gd name="connsiteY6" fmla="*/ 12700 h 377825"/>
              <a:gd name="connsiteX7" fmla="*/ 530225 w 561975"/>
              <a:gd name="connsiteY7" fmla="*/ 6350 h 377825"/>
              <a:gd name="connsiteX8" fmla="*/ 520700 w 561975"/>
              <a:gd name="connsiteY8" fmla="*/ 0 h 377825"/>
              <a:gd name="connsiteX9" fmla="*/ 301625 w 561975"/>
              <a:gd name="connsiteY9" fmla="*/ 107950 h 377825"/>
              <a:gd name="connsiteX10" fmla="*/ 225425 w 561975"/>
              <a:gd name="connsiteY10" fmla="*/ 161925 h 377825"/>
              <a:gd name="connsiteX11" fmla="*/ 158750 w 561975"/>
              <a:gd name="connsiteY11" fmla="*/ 200025 h 377825"/>
              <a:gd name="connsiteX12" fmla="*/ 104775 w 561975"/>
              <a:gd name="connsiteY12" fmla="*/ 234950 h 377825"/>
              <a:gd name="connsiteX13" fmla="*/ 0 w 561975"/>
              <a:gd name="connsiteY13" fmla="*/ 295275 h 37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5" h="377825">
                <a:moveTo>
                  <a:pt x="0" y="295275"/>
                </a:moveTo>
                <a:lnTo>
                  <a:pt x="53975" y="377825"/>
                </a:lnTo>
                <a:lnTo>
                  <a:pt x="546100" y="88900"/>
                </a:lnTo>
                <a:lnTo>
                  <a:pt x="561975" y="60325"/>
                </a:lnTo>
                <a:lnTo>
                  <a:pt x="561975" y="60325"/>
                </a:lnTo>
                <a:lnTo>
                  <a:pt x="549275" y="25400"/>
                </a:lnTo>
                <a:lnTo>
                  <a:pt x="539750" y="12700"/>
                </a:lnTo>
                <a:lnTo>
                  <a:pt x="530225" y="6350"/>
                </a:lnTo>
                <a:lnTo>
                  <a:pt x="520700" y="0"/>
                </a:lnTo>
                <a:lnTo>
                  <a:pt x="301625" y="107950"/>
                </a:lnTo>
                <a:lnTo>
                  <a:pt x="225425" y="161925"/>
                </a:lnTo>
                <a:lnTo>
                  <a:pt x="158750" y="200025"/>
                </a:lnTo>
                <a:lnTo>
                  <a:pt x="104775" y="234950"/>
                </a:lnTo>
                <a:lnTo>
                  <a:pt x="0" y="29527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759200" y="698500"/>
            <a:ext cx="529984" cy="187325"/>
          </a:xfrm>
          <a:custGeom>
            <a:avLst/>
            <a:gdLst>
              <a:gd name="connsiteX0" fmla="*/ 50800 w 565150"/>
              <a:gd name="connsiteY0" fmla="*/ 79375 h 187325"/>
              <a:gd name="connsiteX1" fmla="*/ 28575 w 565150"/>
              <a:gd name="connsiteY1" fmla="*/ 130175 h 187325"/>
              <a:gd name="connsiteX2" fmla="*/ 15875 w 565150"/>
              <a:gd name="connsiteY2" fmla="*/ 149225 h 187325"/>
              <a:gd name="connsiteX3" fmla="*/ 0 w 565150"/>
              <a:gd name="connsiteY3" fmla="*/ 187325 h 187325"/>
              <a:gd name="connsiteX4" fmla="*/ 76200 w 565150"/>
              <a:gd name="connsiteY4" fmla="*/ 184150 h 187325"/>
              <a:gd name="connsiteX5" fmla="*/ 403225 w 565150"/>
              <a:gd name="connsiteY5" fmla="*/ 111125 h 187325"/>
              <a:gd name="connsiteX6" fmla="*/ 454025 w 565150"/>
              <a:gd name="connsiteY6" fmla="*/ 111125 h 187325"/>
              <a:gd name="connsiteX7" fmla="*/ 476250 w 565150"/>
              <a:gd name="connsiteY7" fmla="*/ 107950 h 187325"/>
              <a:gd name="connsiteX8" fmla="*/ 504825 w 565150"/>
              <a:gd name="connsiteY8" fmla="*/ 82550 h 187325"/>
              <a:gd name="connsiteX9" fmla="*/ 514350 w 565150"/>
              <a:gd name="connsiteY9" fmla="*/ 63500 h 187325"/>
              <a:gd name="connsiteX10" fmla="*/ 530225 w 565150"/>
              <a:gd name="connsiteY10" fmla="*/ 50800 h 187325"/>
              <a:gd name="connsiteX11" fmla="*/ 546100 w 565150"/>
              <a:gd name="connsiteY11" fmla="*/ 31750 h 187325"/>
              <a:gd name="connsiteX12" fmla="*/ 558800 w 565150"/>
              <a:gd name="connsiteY12" fmla="*/ 19050 h 187325"/>
              <a:gd name="connsiteX13" fmla="*/ 558800 w 565150"/>
              <a:gd name="connsiteY13" fmla="*/ 19050 h 187325"/>
              <a:gd name="connsiteX14" fmla="*/ 565150 w 565150"/>
              <a:gd name="connsiteY14" fmla="*/ 0 h 187325"/>
              <a:gd name="connsiteX15" fmla="*/ 361950 w 565150"/>
              <a:gd name="connsiteY15" fmla="*/ 19050 h 187325"/>
              <a:gd name="connsiteX16" fmla="*/ 247650 w 565150"/>
              <a:gd name="connsiteY16" fmla="*/ 41275 h 187325"/>
              <a:gd name="connsiteX17" fmla="*/ 184150 w 565150"/>
              <a:gd name="connsiteY17" fmla="*/ 50800 h 187325"/>
              <a:gd name="connsiteX18" fmla="*/ 98425 w 565150"/>
              <a:gd name="connsiteY18" fmla="*/ 63500 h 187325"/>
              <a:gd name="connsiteX19" fmla="*/ 50800 w 565150"/>
              <a:gd name="connsiteY19" fmla="*/ 79375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150" h="187325">
                <a:moveTo>
                  <a:pt x="50800" y="79375"/>
                </a:moveTo>
                <a:lnTo>
                  <a:pt x="28575" y="130175"/>
                </a:lnTo>
                <a:lnTo>
                  <a:pt x="15875" y="149225"/>
                </a:lnTo>
                <a:lnTo>
                  <a:pt x="0" y="187325"/>
                </a:lnTo>
                <a:lnTo>
                  <a:pt x="76200" y="184150"/>
                </a:lnTo>
                <a:lnTo>
                  <a:pt x="403225" y="111125"/>
                </a:lnTo>
                <a:lnTo>
                  <a:pt x="454025" y="111125"/>
                </a:lnTo>
                <a:lnTo>
                  <a:pt x="476250" y="107950"/>
                </a:lnTo>
                <a:lnTo>
                  <a:pt x="504825" y="82550"/>
                </a:lnTo>
                <a:lnTo>
                  <a:pt x="514350" y="63500"/>
                </a:lnTo>
                <a:lnTo>
                  <a:pt x="530225" y="50800"/>
                </a:lnTo>
                <a:lnTo>
                  <a:pt x="546100" y="31750"/>
                </a:lnTo>
                <a:lnTo>
                  <a:pt x="558800" y="19050"/>
                </a:lnTo>
                <a:lnTo>
                  <a:pt x="558800" y="19050"/>
                </a:lnTo>
                <a:lnTo>
                  <a:pt x="565150" y="0"/>
                </a:lnTo>
                <a:lnTo>
                  <a:pt x="361950" y="19050"/>
                </a:lnTo>
                <a:lnTo>
                  <a:pt x="247650" y="41275"/>
                </a:lnTo>
                <a:lnTo>
                  <a:pt x="184150" y="50800"/>
                </a:lnTo>
                <a:lnTo>
                  <a:pt x="98425" y="63500"/>
                </a:lnTo>
                <a:lnTo>
                  <a:pt x="50800" y="7937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49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Inbounds – Continue action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5181600" y="43434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420097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Inbounds – Continue action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3124200" y="27432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9780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 of bounds – </a:t>
            </a:r>
            <a:r>
              <a:rPr lang="en-US" dirty="0"/>
              <a:t>Blow the </a:t>
            </a:r>
            <a:r>
              <a:rPr lang="en-US" dirty="0" smtClean="0"/>
              <a:t>whistle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3429000" y="2743200"/>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38127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 of bounds – </a:t>
            </a:r>
            <a:r>
              <a:rPr lang="en-US" dirty="0"/>
              <a:t>Blow the whistle!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TextBox 4"/>
          <p:cNvSpPr txBox="1"/>
          <p:nvPr/>
        </p:nvSpPr>
        <p:spPr>
          <a:xfrm>
            <a:off x="3581400" y="3037582"/>
            <a:ext cx="2438400" cy="1077218"/>
          </a:xfrm>
          <a:prstGeom prst="rect">
            <a:avLst/>
          </a:prstGeom>
          <a:noFill/>
        </p:spPr>
        <p:txBody>
          <a:bodyPr wrap="square" rtlCol="0">
            <a:spAutoFit/>
          </a:bodyPr>
          <a:lstStyle/>
          <a:p>
            <a:pPr algn="ctr"/>
            <a:r>
              <a:rPr lang="en-US" sz="3200" dirty="0" smtClean="0">
                <a:solidFill>
                  <a:schemeClr val="bg1"/>
                </a:solidFill>
              </a:rPr>
              <a:t>Inbounds area</a:t>
            </a:r>
            <a:endParaRPr lang="en-US" sz="3200" dirty="0">
              <a:solidFill>
                <a:schemeClr val="bg1"/>
              </a:solidFill>
            </a:endParaRPr>
          </a:p>
        </p:txBody>
      </p:sp>
    </p:spTree>
    <p:extLst>
      <p:ext uri="{BB962C8B-B14F-4D97-AF65-F5344CB8AC3E}">
        <p14:creationId xmlns:p14="http://schemas.microsoft.com/office/powerpoint/2010/main" val="377141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511</Words>
  <Application>Microsoft Office PowerPoint</Application>
  <PresentationFormat>On-screen Show (4:3)</PresentationFormat>
  <Paragraphs>89</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Line Calls and Out of Bounds</vt:lpstr>
      <vt:lpstr>Things to remember</vt:lpstr>
      <vt:lpstr>Same as in previous years</vt:lpstr>
      <vt:lpstr>Action heading back inbounds</vt:lpstr>
      <vt:lpstr>PowerPoint Presentation</vt:lpstr>
      <vt:lpstr>Inbounds – Continue action</vt:lpstr>
      <vt:lpstr>Inbounds – Continue action</vt:lpstr>
      <vt:lpstr>Out of bounds – Blow the whistle</vt:lpstr>
      <vt:lpstr>Out of bounds – Blow the whistle!</vt:lpstr>
      <vt:lpstr>Inbounds – Continue action</vt:lpstr>
      <vt:lpstr>Inbounds – Continue action</vt:lpstr>
      <vt:lpstr>Inbounds – Continue action</vt:lpstr>
      <vt:lpstr>Inbounds – Continue action</vt:lpstr>
      <vt:lpstr>Out of bounds – Blow the whistle</vt:lpstr>
      <vt:lpstr>Action heading back inbounds</vt:lpstr>
      <vt:lpstr>Edge of mat calls Are these takedowns or not?</vt:lpstr>
      <vt:lpstr>Takedown or not?</vt:lpstr>
      <vt:lpstr>PowerPoint Presentation</vt:lpstr>
      <vt:lpstr>PowerPoint Presentation</vt:lpstr>
      <vt:lpstr>PowerPoint Presentation</vt:lpstr>
      <vt:lpstr>Only one supporting point inbounds</vt:lpstr>
      <vt:lpstr>PowerPoint Presentation</vt:lpstr>
      <vt:lpstr>Two feet inbounds or on the line</vt:lpstr>
      <vt:lpstr>PowerPoint Presentation</vt:lpstr>
      <vt:lpstr>Right foot touching out of bounds</vt:lpstr>
      <vt:lpstr>PowerPoint Presentation</vt:lpstr>
      <vt:lpstr>Neither has both supporting points inbounds</vt:lpstr>
      <vt:lpstr>PowerPoint Presentation</vt:lpstr>
      <vt:lpstr>Edge of mat calls Nearfall, fall or out of bounds?</vt:lpstr>
      <vt:lpstr>Supporting points of top still inbounds</vt:lpstr>
      <vt:lpstr>PowerPoint Presentation</vt:lpstr>
      <vt:lpstr>Neither with two supporting points inbounds</vt:lpstr>
      <vt:lpstr>PowerPoint Presentation</vt:lpstr>
      <vt:lpstr>Hips inbounds shoulders on the line</vt:lpstr>
      <vt:lpstr>PowerPoint Presentation</vt:lpstr>
      <vt:lpstr>Hips out of bounds with shoulders on the line</vt:lpstr>
      <vt:lpstr>PowerPoint Presentation</vt:lpstr>
      <vt:lpstr>No out of bounds line on two-tone mat?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2011-2012</dc:title>
  <dc:creator>Jose</dc:creator>
  <cp:lastModifiedBy>caleb malcolm</cp:lastModifiedBy>
  <cp:revision>27</cp:revision>
  <dcterms:created xsi:type="dcterms:W3CDTF">2011-10-24T23:35:18Z</dcterms:created>
  <dcterms:modified xsi:type="dcterms:W3CDTF">2014-09-19T23:00:32Z</dcterms:modified>
</cp:coreProperties>
</file>